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6" r:id="rId1"/>
  </p:sldMasterIdLst>
  <p:notesMasterIdLst>
    <p:notesMasterId r:id="rId15"/>
  </p:notesMasterIdLst>
  <p:handoutMasterIdLst>
    <p:handoutMasterId r:id="rId16"/>
  </p:handoutMasterIdLst>
  <p:sldIdLst>
    <p:sldId id="287" r:id="rId2"/>
    <p:sldId id="372" r:id="rId3"/>
    <p:sldId id="317" r:id="rId4"/>
    <p:sldId id="345" r:id="rId5"/>
    <p:sldId id="320" r:id="rId6"/>
    <p:sldId id="321" r:id="rId7"/>
    <p:sldId id="355" r:id="rId8"/>
    <p:sldId id="356" r:id="rId9"/>
    <p:sldId id="357" r:id="rId10"/>
    <p:sldId id="358" r:id="rId11"/>
    <p:sldId id="365" r:id="rId12"/>
    <p:sldId id="366" r:id="rId13"/>
    <p:sldId id="362" r:id="rId14"/>
  </p:sldIdLst>
  <p:sldSz cx="9144000" cy="6858000" type="screen4x3"/>
  <p:notesSz cx="6669088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CCFF"/>
    <a:srgbClr val="993366"/>
    <a:srgbClr val="99FF99"/>
    <a:srgbClr val="990000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2" autoAdjust="0"/>
  </p:normalViewPr>
  <p:slideViewPr>
    <p:cSldViewPr>
      <p:cViewPr>
        <p:scale>
          <a:sx n="100" d="100"/>
          <a:sy n="100" d="100"/>
        </p:scale>
        <p:origin x="-80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Бюджет </a:t>
            </a:r>
            <a:r>
              <a:rPr lang="ru-RU" dirty="0" smtClean="0"/>
              <a:t>2023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благоустройство</c:v>
                </c:pt>
                <c:pt idx="1">
                  <c:v>молодежная политика</c:v>
                </c:pt>
                <c:pt idx="2">
                  <c:v>культура</c:v>
                </c:pt>
                <c:pt idx="3">
                  <c:v>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64777</c:v>
                </c:pt>
                <c:pt idx="1">
                  <c:v>2625</c:v>
                </c:pt>
                <c:pt idx="2">
                  <c:v>14940</c:v>
                </c:pt>
                <c:pt idx="3">
                  <c:v>4011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419838511967533"/>
          <c:y val="0.24288853888624731"/>
          <c:w val="0.32096583643417975"/>
          <c:h val="0.7078106835438530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032CA9-B99F-41AB-AB62-51856D8CB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57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C5483E-A9F1-4378-A8C0-36AA077E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5483E-A9F1-4378-A8C0-36AA077E1A6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9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9B207C-5545-4DB2-A2F5-E982A9A632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183623-B1BD-4B99-B5B0-A70275C4F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397A9A-EFAB-4E21-962E-F1407AF786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B4FC2C-892A-4358-BA96-D17C38D368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38C7D7-B83E-4C64-93CC-C8EA5B817E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80651D-E98B-4259-865D-600D59A823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693FCD-F55C-48A1-AEAD-4C53B86C1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03BB74-CAB7-41E8-82D6-8F5FB8CE8A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0E40A1-2AFC-4052-85D4-2C04A01FB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F79A5-8C40-46C6-9DAC-C0F242EBC2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C47C54-8E79-4E9F-B378-6E3C37DD56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61A972D-0A45-45B3-A534-5AF27C41F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771800" y="1340768"/>
            <a:ext cx="6192688" cy="516004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ГРАЖДАН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ГОРОДА ФЕДЕРАЛЬНОГО ЗНАЧЕНИЯ САНКТ-ПЕТЕРБУРГА МУНИЦИПАЛЬНЫЙ ОКРУГ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ЗВЕЗДНОЕ 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6237" y="476671"/>
            <a:ext cx="5763162" cy="8640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8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09" y="466055"/>
            <a:ext cx="15398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916237" y="476671"/>
            <a:ext cx="57631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 ВНУТРИГОРОДСКОЕ </a:t>
            </a:r>
            <a:r>
              <a:rPr lang="ru-RU" dirty="0">
                <a:solidFill>
                  <a:srgbClr val="FF3300"/>
                </a:solidFill>
              </a:rPr>
              <a:t>МУНИЦИПАЛЬНОЕ    </a:t>
            </a:r>
          </a:p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ОБРАЗОВАНИЕ ГОРОДА ФЕДЕРАЛЬНОГО ЗНАЧЕНИЯ САНКТ-ПЕТЕРБУРГА МУНИЦИПАЛЬНЫЙ ОКРУГ ЗВЕЗДНОЕ</a:t>
            </a:r>
            <a:endParaRPr 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116013" y="549275"/>
            <a:ext cx="6985000" cy="2232025"/>
          </a:xfrm>
        </p:spPr>
        <p:txBody>
          <a:bodyPr/>
          <a:lstStyle/>
          <a:p>
            <a:pPr marL="0" indent="447675" algn="just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приложению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Закону Санкт-Петербурга «О бюджете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 объем субвенций на исполнение органами местного самоуправления в Санкт-Петербурге отдельного государственного полномочия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 составляет:</a:t>
            </a:r>
          </a:p>
        </p:txBody>
      </p:sp>
      <p:sp>
        <p:nvSpPr>
          <p:cNvPr id="15363" name="Содержимое 2"/>
          <p:cNvSpPr txBox="1">
            <a:spLocks/>
          </p:cNvSpPr>
          <p:nvPr/>
        </p:nvSpPr>
        <p:spPr bwMode="auto">
          <a:xfrm>
            <a:off x="1259632" y="2564904"/>
            <a:ext cx="70580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476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3.2.	Прочие безвозмездные поступления, зачисляемые в бюджеты муниципальных образований.</a:t>
            </a:r>
          </a:p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образом, общий объем доходной части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составил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210 954,4 тысячи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рублей, в том числе налоговые доходы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13 539,0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тысяч рублей,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неналоговые доходы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 и безвозмездные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поступления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196 096,2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908050"/>
            <a:ext cx="7215187" cy="5357813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Звездное осуществляется в соответствии с расходными обязательствами, вытекающие из полномочий по решению вопросов местного значения отнесённых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Звездное. Перечень расходных обязательств определён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Закону Санкт-Петербурга «О бюджете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год осуществляется в том числе с учетом: </a:t>
            </a: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108,22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104,87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104,57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14 398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15 099,0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2025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15 790,0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116013" y="260350"/>
            <a:ext cx="6696075" cy="757238"/>
          </a:xfrm>
          <a:prstGeom prst="rect">
            <a:avLst/>
          </a:prstGeom>
        </p:spPr>
        <p:txBody>
          <a:bodyPr/>
          <a:lstStyle/>
          <a:p>
            <a:pPr indent="266700" algn="just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indent="266700" algn="ctr"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год являются:</a:t>
            </a:r>
          </a:p>
          <a:p>
            <a:pPr marL="26670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133191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(918)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2" name="Прямоугольник 11"/>
          <p:cNvSpPr>
            <a:spLocks noChangeArrowheads="1"/>
          </p:cNvSpPr>
          <p:nvPr/>
        </p:nvSpPr>
        <p:spPr bwMode="auto">
          <a:xfrm>
            <a:off x="479266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 (948)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3" name="Прямоугольник 12"/>
          <p:cNvSpPr>
            <a:spLocks noChangeArrowheads="1"/>
          </p:cNvSpPr>
          <p:nvPr/>
        </p:nvSpPr>
        <p:spPr bwMode="auto">
          <a:xfrm>
            <a:off x="1331913" y="2197100"/>
            <a:ext cx="6553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в размере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211 754,4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по следующим отраслям: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35229875"/>
              </p:ext>
            </p:extLst>
          </p:nvPr>
        </p:nvGraphicFramePr>
        <p:xfrm>
          <a:off x="2051720" y="3241715"/>
          <a:ext cx="56886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00113" y="1052513"/>
            <a:ext cx="7210425" cy="4786312"/>
          </a:xfrm>
          <a:prstGeom prst="rect">
            <a:avLst/>
          </a:prstGeom>
        </p:spPr>
        <p:txBody>
          <a:bodyPr/>
          <a:lstStyle/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Мероприятия для жителей 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Звездное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основании муниципальных программ.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расходы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включены публичные нормативные обязательства,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9 765,3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3000" y="2063750"/>
            <a:ext cx="6958013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форма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образования и расходования денежных средств, предназначенных для финансового обеспечения задач и функций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 МО Звездное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МО Звездное) представляет собой главный финансовый документ, утверждаемый Решением Муниципального Совета МО Звездное.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с вопросами местного значения, определенными законом Санкт-Петербурга «Об организации местного самоуправления в Санкт-Петербурге», задачами, поставленными в послании Президента  Российской Федерации, 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 Звездное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8538" y="1204913"/>
            <a:ext cx="3763962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115888"/>
            <a:ext cx="6911975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3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1125"/>
            <a:ext cx="4175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16013" y="1355725"/>
            <a:ext cx="698500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913" y="981075"/>
            <a:ext cx="7497762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/>
            </a:r>
            <a:br>
              <a:rPr lang="ru-RU" sz="2200" dirty="0" smtClean="0">
                <a:solidFill>
                  <a:srgbClr val="0000FF"/>
                </a:solidFill>
              </a:rPr>
            </a:b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8196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61950"/>
            <a:ext cx="417513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051050" y="404813"/>
            <a:ext cx="662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МУНИЦИПАЛЬНОЕ ОБРАЗОВАНИЕ ЗВЕЗДНОЕ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35075" y="41275"/>
            <a:ext cx="6865938" cy="971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9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41275"/>
            <a:ext cx="4175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857250"/>
            <a:ext cx="7497762" cy="582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  <a:extLst/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Разинков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Максим Андреевич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тел.: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Тришина Юлия Николаевна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Звездное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</a:t>
            </a:r>
            <a:r>
              <a:rPr lang="ru-RU" sz="35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мозвездное.рф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err="1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mo</a:t>
            </a:r>
            <a:r>
              <a:rPr lang="ru-RU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0</a:t>
            </a:r>
            <a:r>
              <a:rPr lang="en-US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4</a:t>
            </a: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8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@yandex.ru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3" y="1557338"/>
            <a:ext cx="3028950" cy="4800600"/>
          </a:xfrm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Звездное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(может быть временно прекращен в связи с ограничениями по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COVID-19)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Разинков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Максим Андреевич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среда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Тришина Юлия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Николаевна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среда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Артамонов Владимир Геннадьевич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заместитель Главы муниципального образования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среда с 16.00 до 18.00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371-28-72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2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096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13"/>
          <p:cNvSpPr txBox="1">
            <a:spLocks noChangeArrowheads="1"/>
          </p:cNvSpPr>
          <p:nvPr/>
        </p:nvSpPr>
        <p:spPr bwMode="auto">
          <a:xfrm>
            <a:off x="2038350" y="385763"/>
            <a:ext cx="6704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23975" y="1196975"/>
            <a:ext cx="6777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внутригородского муниципального образования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города федерального значения Санкт-Петербурга </a:t>
            </a:r>
            <a:r>
              <a:rPr lang="ru-RU" sz="1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муниципальный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округ Звездное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2023-2025 годы</a:t>
            </a:r>
          </a:p>
        </p:txBody>
      </p:sp>
      <p:sp>
        <p:nvSpPr>
          <p:cNvPr id="10243" name="Содержимое 7"/>
          <p:cNvSpPr>
            <a:spLocks noGrp="1"/>
          </p:cNvSpPr>
          <p:nvPr>
            <p:ph idx="1"/>
          </p:nvPr>
        </p:nvSpPr>
        <p:spPr>
          <a:xfrm>
            <a:off x="1187624" y="2492896"/>
            <a:ext cx="6913389" cy="3222104"/>
          </a:xfrm>
        </p:spPr>
        <p:txBody>
          <a:bodyPr/>
          <a:lstStyle/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политики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города федерального значения Санкт-Петербурга муниципальный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округ Звездное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муниципальное образование)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2023-2025 годы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образования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год и плановый период 2024-2025 годов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год). Проект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формируется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три года.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eaLnBrk="1" hangingPunct="1">
              <a:buFont typeface="Wingdings 2" pitchFamily="18" charset="2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образования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определяют условия, принимаемые для составления проекта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год, подходы к его формированию.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  <p:pic>
        <p:nvPicPr>
          <p:cNvPr id="10245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731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313" y="1428750"/>
            <a:ext cx="4786312" cy="642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611188" y="4292600"/>
            <a:ext cx="7466012" cy="2232025"/>
          </a:xfrm>
        </p:spPr>
        <p:txBody>
          <a:bodyPr>
            <a:noAutofit/>
          </a:bodyPr>
          <a:lstStyle/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3779838" y="928688"/>
            <a:ext cx="197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25" y="1643063"/>
            <a:ext cx="785813" cy="1000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63" y="1785938"/>
            <a:ext cx="857250" cy="9286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219700" y="2205038"/>
            <a:ext cx="2066925" cy="738187"/>
          </a:xfrm>
          <a:prstGeom prst="wedgeRectCallout">
            <a:avLst>
              <a:gd name="adj1" fmla="val 33093"/>
              <a:gd name="adj2" fmla="val 908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7035800" y="3068638"/>
            <a:ext cx="1728788" cy="1008062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4438" y="2205038"/>
            <a:ext cx="2303462" cy="738187"/>
          </a:xfrm>
          <a:prstGeom prst="wedgeRectCallout">
            <a:avLst>
              <a:gd name="adj1" fmla="val -25380"/>
              <a:gd name="adj2" fmla="val 934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76375" y="3141663"/>
            <a:ext cx="1439863" cy="647700"/>
          </a:xfrm>
          <a:prstGeom prst="snip1Rect">
            <a:avLst>
              <a:gd name="adj" fmla="val 396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203575" y="3213100"/>
            <a:ext cx="1512888" cy="576263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5003800" y="3141663"/>
            <a:ext cx="1871663" cy="935037"/>
          </a:xfrm>
          <a:prstGeom prst="snip1Rect">
            <a:avLst>
              <a:gd name="adj" fmla="val 268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выделяемые из бюджета Санкт-Петербурга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052736"/>
            <a:ext cx="6553200" cy="5689377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насаждений, произраставших на территории зеленых насаждений внутриквартального озеленения, подлежащие зачислению в бюджеты муниципальных образований в соответствии с законами Санкт-Петербурга.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2.2.	Доходы от возмещения ущерба при возникновении страховых случаев, когда выгодоприобретателями по договорам страхования выступают получатели средств бюджетов муниципальных образований.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2.3.	Денежные взыскания (штрафы) за нарушение законодательства Санкт-Петербурга, зачисляемые в бюджеты муниципальных образований по месту совершения административных правонарушений.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1403350" y="449263"/>
            <a:ext cx="64087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Налоговые доходы.</a:t>
            </a:r>
          </a:p>
          <a:p>
            <a:pPr marL="0" lvl="1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1.1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marL="0" lvl="1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овина рамки 18"/>
          <p:cNvSpPr/>
          <p:nvPr/>
        </p:nvSpPr>
        <p:spPr>
          <a:xfrm>
            <a:off x="2771775" y="2708275"/>
            <a:ext cx="2214563" cy="6429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4221163"/>
            <a:ext cx="76327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algn="ctr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marL="447675" algn="just"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и в порядке, установленных законами Санкт-Петербурга.</a:t>
            </a:r>
          </a:p>
        </p:txBody>
      </p:sp>
      <p:sp>
        <p:nvSpPr>
          <p:cNvPr id="14" name="Половина рамки 13"/>
          <p:cNvSpPr/>
          <p:nvPr/>
        </p:nvSpPr>
        <p:spPr>
          <a:xfrm>
            <a:off x="773113" y="836613"/>
            <a:ext cx="2214562" cy="6429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650" y="836613"/>
            <a:ext cx="3600450" cy="1320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indent="180975"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благоустройства, предусмотренные главой 4 Закона Санкт-Петербурга от 12.05.2010 № 273-70 «Об административных правонарушениях в Санкт-Петербурге», за исключением 37_2 указанного Закона Санкт-Петербурга</a:t>
            </a:r>
            <a:endParaRPr lang="ru-RU" sz="1100" dirty="0"/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5907088" y="1436688"/>
            <a:ext cx="2071687" cy="72072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19" name="Прямоугольник 16"/>
          <p:cNvSpPr>
            <a:spLocks noChangeArrowheads="1"/>
          </p:cNvSpPr>
          <p:nvPr/>
        </p:nvSpPr>
        <p:spPr bwMode="auto">
          <a:xfrm>
            <a:off x="4427538" y="836613"/>
            <a:ext cx="3529012" cy="132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предпринимательской деятельности, предусмотренные статьёй 44 Закона Санкт-Петербурга от 12.05.2010 № 273-70 «Об административных правонарушениях в Санкт-Петербурге»  </a:t>
            </a:r>
          </a:p>
          <a:p>
            <a:pPr algn="ctr"/>
            <a:endParaRPr lang="ru-RU" sz="1100"/>
          </a:p>
        </p:txBody>
      </p:sp>
      <p:sp>
        <p:nvSpPr>
          <p:cNvPr id="18" name="Прямоугольник 17"/>
          <p:cNvSpPr/>
          <p:nvPr/>
        </p:nvSpPr>
        <p:spPr>
          <a:xfrm>
            <a:off x="2771775" y="2708275"/>
            <a:ext cx="4679950" cy="12858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180975" algn="ctr">
              <a:tabLst>
                <a:tab pos="3590925" algn="l"/>
              </a:tabLst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правонарушения, посягающие на институты государственной власти и местного самоуправления, предусмотренные статьей 47_1 Закона Санкт-Петербурга от 12.05.2010 № 273-70 «Об административных правонарушениях в Санкт-Петербурге»</a:t>
            </a:r>
            <a:endParaRPr lang="ru-RU" sz="1100" dirty="0"/>
          </a:p>
        </p:txBody>
      </p:sp>
      <p:sp>
        <p:nvSpPr>
          <p:cNvPr id="20" name="Половина рамки 19"/>
          <p:cNvSpPr/>
          <p:nvPr/>
        </p:nvSpPr>
        <p:spPr>
          <a:xfrm rot="10800000">
            <a:off x="5364163" y="3357563"/>
            <a:ext cx="2071687" cy="6429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187450" y="981075"/>
            <a:ext cx="6840538" cy="5832475"/>
          </a:xfrm>
        </p:spPr>
        <p:txBody>
          <a:bodyPr/>
          <a:lstStyle/>
          <a:p>
            <a:pPr marL="0" indent="447675" algn="just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годы и представлен в приложении 11 к Закону Санкт-Петербурга «О бюджете Санкт-Петербурга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годов», проверяется Комитетом по социальной политике Санкт-Петербурга, который является главным распорядителем средств субвенций.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5517</TotalTime>
  <Words>1049</Words>
  <Application>Microsoft Office PowerPoint</Application>
  <PresentationFormat>Экран (4:3)</PresentationFormat>
  <Paragraphs>115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БЮДЖЕТ  ДЛЯ ГРАЖДАН ВНУТРИГОРОДСКОГО МУНИЦИПАЛЬНОГО ОБРАЗОВАНИЯ ГОРОДА ФЕДЕРАЛЬНОГО ЗНАЧЕНИЯ САНКТ-ПЕТЕРБУРГА МУНИЦИПАЛЬНЫЙ ОКРУГ  ЗВЕЗДНОЕ  на 2023 год   </vt:lpstr>
      <vt:lpstr>Презентация PowerPoint</vt:lpstr>
      <vt:lpstr> </vt:lpstr>
      <vt:lpstr>Контактная информация.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11</cp:lastModifiedBy>
  <cp:revision>508</cp:revision>
  <dcterms:created xsi:type="dcterms:W3CDTF">2008-11-08T06:46:01Z</dcterms:created>
  <dcterms:modified xsi:type="dcterms:W3CDTF">2024-03-21T09:21:37Z</dcterms:modified>
</cp:coreProperties>
</file>